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CC"/>
    <a:srgbClr val="38E05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A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Generated Power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Year 1</c:v>
                </c:pt>
                <c:pt idx="1">
                  <c:v>Year 2</c:v>
                </c:pt>
                <c:pt idx="2">
                  <c:v>Year 3</c:v>
                </c:pt>
                <c:pt idx="3">
                  <c:v>Year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</c:v>
                </c:pt>
                <c:pt idx="1">
                  <c:v>2.5</c:v>
                </c:pt>
                <c:pt idx="2">
                  <c:v>4</c:v>
                </c:pt>
                <c:pt idx="3">
                  <c:v>8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Grid Power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Year 1</c:v>
                </c:pt>
                <c:pt idx="1">
                  <c:v>Year 2</c:v>
                </c:pt>
                <c:pt idx="2">
                  <c:v>Year 3</c:v>
                </c:pt>
                <c:pt idx="3">
                  <c:v>Year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9</c:v>
                </c:pt>
                <c:pt idx="1">
                  <c:v>4.4000000000000004</c:v>
                </c:pt>
                <c:pt idx="2">
                  <c:v>3</c:v>
                </c:pt>
                <c:pt idx="3">
                  <c:v>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Returned to Grid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Year 1</c:v>
                </c:pt>
                <c:pt idx="1">
                  <c:v>Year 2</c:v>
                </c:pt>
                <c:pt idx="2">
                  <c:v>Year 3</c:v>
                </c:pt>
                <c:pt idx="3">
                  <c:v>Year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0</c:v>
                </c:pt>
                <c:pt idx="1">
                  <c:v>0</c:v>
                </c:pt>
                <c:pt idx="2">
                  <c:v>1</c:v>
                </c:pt>
                <c:pt idx="3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33730048"/>
        <c:axId val="99359488"/>
        <c:axId val="0"/>
      </c:bar3DChart>
      <c:catAx>
        <c:axId val="33730048"/>
        <c:scaling>
          <c:orientation val="minMax"/>
        </c:scaling>
        <c:delete val="0"/>
        <c:axPos val="b"/>
        <c:majorTickMark val="out"/>
        <c:minorTickMark val="none"/>
        <c:tickLblPos val="nextTo"/>
        <c:crossAx val="99359488"/>
        <c:crosses val="autoZero"/>
        <c:auto val="1"/>
        <c:lblAlgn val="ctr"/>
        <c:lblOffset val="100"/>
        <c:noMultiLvlLbl val="0"/>
      </c:catAx>
      <c:valAx>
        <c:axId val="99359488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3373004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1FE7874B-5800-47DA-B4EF-308B6BBEFF33}" type="datetimeFigureOut">
              <a:rPr lang="en-AU" smtClean="0"/>
              <a:t>7/10/12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39847064-C728-4820-904B-21B1BBE83225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220072" y="1485403"/>
            <a:ext cx="2448272" cy="432047"/>
          </a:xfrm>
          <a:ln>
            <a:solidFill>
              <a:srgbClr val="FFFF00"/>
            </a:solidFill>
          </a:ln>
        </p:spPr>
        <p:txBody>
          <a:bodyPr>
            <a:noAutofit/>
          </a:bodyPr>
          <a:lstStyle/>
          <a:p>
            <a:r>
              <a:rPr lang="en-AU" sz="3600" b="1" dirty="0" smtClean="0">
                <a:ln w="18000">
                  <a:solidFill>
                    <a:sysClr val="windowText" lastClr="000000"/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The Future</a:t>
            </a:r>
            <a:endParaRPr lang="en-AU" sz="3600" b="1" dirty="0">
              <a:ln w="18000">
                <a:solidFill>
                  <a:sysClr val="windowText" lastClr="000000"/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60032" y="2665643"/>
            <a:ext cx="3096344" cy="1769727"/>
          </a:xfrm>
        </p:spPr>
        <p:txBody>
          <a:bodyPr>
            <a:noAutofit/>
          </a:bodyPr>
          <a:lstStyle/>
          <a:p>
            <a:pPr marL="285750" indent="-285750" algn="l">
              <a:buFont typeface="Arial" pitchFamily="34" charset="0"/>
              <a:buChar char="•"/>
            </a:pPr>
            <a:r>
              <a:rPr lang="en-AU" sz="1800" b="1" dirty="0" smtClean="0">
                <a:solidFill>
                  <a:schemeClr val="tx1"/>
                </a:solidFill>
              </a:rPr>
              <a:t>Become </a:t>
            </a:r>
            <a:r>
              <a:rPr lang="en-AU" sz="1800" b="1" dirty="0" smtClean="0">
                <a:solidFill>
                  <a:schemeClr val="tx1"/>
                </a:solidFill>
              </a:rPr>
              <a:t>Electrically Self </a:t>
            </a:r>
            <a:r>
              <a:rPr lang="en-AU" sz="1800" b="1" dirty="0" smtClean="0">
                <a:solidFill>
                  <a:schemeClr val="tx1"/>
                </a:solidFill>
              </a:rPr>
              <a:t>Sustaining</a:t>
            </a:r>
          </a:p>
          <a:p>
            <a:pPr marL="285750" indent="-285750" algn="l">
              <a:buFont typeface="Arial" pitchFamily="34" charset="0"/>
              <a:buChar char="•"/>
            </a:pPr>
            <a:r>
              <a:rPr lang="en-AU" sz="1800" b="1" dirty="0" smtClean="0">
                <a:solidFill>
                  <a:schemeClr val="tx1"/>
                </a:solidFill>
              </a:rPr>
              <a:t>Produce enough power to </a:t>
            </a:r>
            <a:r>
              <a:rPr lang="en-AU" sz="1800" b="1" dirty="0" smtClean="0">
                <a:solidFill>
                  <a:schemeClr val="tx1"/>
                </a:solidFill>
              </a:rPr>
              <a:t>return </a:t>
            </a:r>
            <a:r>
              <a:rPr lang="en-AU" sz="1800" b="1" dirty="0" smtClean="0">
                <a:solidFill>
                  <a:schemeClr val="tx1"/>
                </a:solidFill>
              </a:rPr>
              <a:t>the </a:t>
            </a:r>
            <a:r>
              <a:rPr lang="en-AU" sz="1800" b="1" dirty="0" smtClean="0">
                <a:solidFill>
                  <a:schemeClr val="tx1"/>
                </a:solidFill>
              </a:rPr>
              <a:t>excess back to the electrical </a:t>
            </a:r>
            <a:r>
              <a:rPr lang="en-AU" sz="1800" b="1" dirty="0" smtClean="0">
                <a:solidFill>
                  <a:schemeClr val="tx1"/>
                </a:solidFill>
              </a:rPr>
              <a:t>grid</a:t>
            </a:r>
            <a:endParaRPr lang="en-AU" sz="1800" b="1" dirty="0">
              <a:solidFill>
                <a:schemeClr val="tx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663175" y="655450"/>
            <a:ext cx="11434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3600" b="1" dirty="0" smtClean="0">
                <a:ln w="18000">
                  <a:solidFill>
                    <a:sysClr val="windowText" lastClr="000000"/>
                  </a:solidFill>
                  <a:prstDash val="solid"/>
                  <a:miter lim="800000"/>
                </a:ln>
                <a:solidFill>
                  <a:srgbClr val="FFFF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Why</a:t>
            </a:r>
            <a:endParaRPr lang="en-AU" sz="3600" b="1" dirty="0">
              <a:ln w="18000">
                <a:solidFill>
                  <a:sysClr val="windowText" lastClr="000000"/>
                </a:solidFill>
                <a:prstDash val="solid"/>
                <a:miter lim="800000"/>
              </a:ln>
              <a:solidFill>
                <a:srgbClr val="FFFF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79512" y="1378262"/>
            <a:ext cx="410445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n-AU" b="1" dirty="0" smtClean="0"/>
              <a:t>Help Protect the Environment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AU" b="1" dirty="0" smtClean="0"/>
              <a:t>Combat the Rising Cost of Power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697427" y="3789040"/>
            <a:ext cx="116249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3600" b="1" dirty="0" smtClean="0">
                <a:ln w="18000">
                  <a:solidFill>
                    <a:sysClr val="windowText" lastClr="000000"/>
                  </a:solidFill>
                  <a:prstDash val="solid"/>
                  <a:miter lim="800000"/>
                </a:ln>
                <a:solidFill>
                  <a:srgbClr val="FFFF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How</a:t>
            </a:r>
            <a:endParaRPr lang="en-AU" sz="3600" dirty="0">
              <a:ln w="18000">
                <a:solidFill>
                  <a:sysClr val="windowText" lastClr="000000"/>
                </a:solidFill>
                <a:prstDash val="solid"/>
                <a:miter lim="800000"/>
              </a:ln>
              <a:solidFill>
                <a:srgbClr val="FFFF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6487" y="4544560"/>
            <a:ext cx="4562138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n-AU" b="1" dirty="0" smtClean="0"/>
              <a:t>Introduction of New </a:t>
            </a:r>
            <a:r>
              <a:rPr lang="en-AU" b="1" dirty="0"/>
              <a:t>P</a:t>
            </a:r>
            <a:r>
              <a:rPr lang="en-AU" b="1" dirty="0" smtClean="0"/>
              <a:t>rinter and Printing </a:t>
            </a:r>
            <a:r>
              <a:rPr lang="en-AU" b="1" dirty="0"/>
              <a:t>P</a:t>
            </a:r>
            <a:r>
              <a:rPr lang="en-AU" b="1" dirty="0" smtClean="0"/>
              <a:t>rocesses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AU" b="1" dirty="0" smtClean="0"/>
              <a:t>Deployment of Low Powered Thin Clients to Minimalize </a:t>
            </a:r>
            <a:r>
              <a:rPr lang="en-AU" b="1" dirty="0"/>
              <a:t>P</a:t>
            </a:r>
            <a:r>
              <a:rPr lang="en-AU" b="1" dirty="0" smtClean="0"/>
              <a:t>ower </a:t>
            </a:r>
            <a:r>
              <a:rPr lang="en-AU" b="1" dirty="0"/>
              <a:t>R</a:t>
            </a:r>
            <a:r>
              <a:rPr lang="en-AU" b="1" dirty="0" smtClean="0"/>
              <a:t>equirements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AU" b="1" dirty="0" smtClean="0"/>
              <a:t>Incorporate Solar Panels to </a:t>
            </a:r>
            <a:r>
              <a:rPr lang="en-AU" b="1" dirty="0"/>
              <a:t>G</a:t>
            </a:r>
            <a:r>
              <a:rPr lang="en-AU" b="1" dirty="0" smtClean="0"/>
              <a:t>enerate Power and </a:t>
            </a:r>
            <a:r>
              <a:rPr lang="en-AU" b="1" dirty="0" smtClean="0"/>
              <a:t>Storage Cells </a:t>
            </a:r>
            <a:r>
              <a:rPr lang="en-AU" b="1" dirty="0" smtClean="0"/>
              <a:t>to </a:t>
            </a:r>
            <a:r>
              <a:rPr lang="en-AU" b="1" dirty="0" smtClean="0"/>
              <a:t>Hold</a:t>
            </a:r>
            <a:endParaRPr lang="en-AU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5508104" y="5283224"/>
            <a:ext cx="17171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dirty="0" smtClean="0">
                <a:latin typeface="+mj-lt"/>
              </a:rPr>
              <a:t>October 2012</a:t>
            </a:r>
            <a:endParaRPr lang="en-AU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513292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004048" y="4293096"/>
            <a:ext cx="3127902" cy="1656184"/>
          </a:xfrm>
        </p:spPr>
        <p:txBody>
          <a:bodyPr>
            <a:normAutofit/>
          </a:bodyPr>
          <a:lstStyle/>
          <a:p>
            <a:r>
              <a:rPr lang="en-AU" sz="2400" dirty="0" smtClean="0">
                <a:solidFill>
                  <a:srgbClr val="7030A0"/>
                </a:solidFill>
              </a:rPr>
              <a:t>This company intends to lead the way in becoming self sustainable</a:t>
            </a:r>
            <a:endParaRPr lang="en-AU" sz="2400" dirty="0">
              <a:solidFill>
                <a:srgbClr val="7030A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1520" y="836712"/>
            <a:ext cx="4176464" cy="4896544"/>
          </a:xfrm>
        </p:spPr>
        <p:txBody>
          <a:bodyPr>
            <a:noAutofit/>
          </a:bodyPr>
          <a:lstStyle/>
          <a:p>
            <a:pPr marL="457200" indent="-457200" algn="l">
              <a:buFont typeface="Arial" pitchFamily="34" charset="0"/>
              <a:buChar char="•"/>
            </a:pPr>
            <a:r>
              <a:rPr lang="en-AU" sz="4000" dirty="0" smtClean="0">
                <a:solidFill>
                  <a:schemeClr val="tx1"/>
                </a:solidFill>
              </a:rPr>
              <a:t>Having a Negative Carbon Footprint</a:t>
            </a:r>
          </a:p>
          <a:p>
            <a:pPr marL="457200" indent="-457200" algn="l">
              <a:buFont typeface="Arial" pitchFamily="34" charset="0"/>
              <a:buChar char="•"/>
            </a:pPr>
            <a:endParaRPr lang="en-AU" sz="4000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itchFamily="34" charset="0"/>
              <a:buChar char="•"/>
            </a:pPr>
            <a:r>
              <a:rPr lang="en-AU" sz="4000" dirty="0" smtClean="0">
                <a:solidFill>
                  <a:schemeClr val="tx1"/>
                </a:solidFill>
              </a:rPr>
              <a:t>Benefiting the Environment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860032" y="404664"/>
            <a:ext cx="309634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 smtClean="0">
                <a:solidFill>
                  <a:schemeClr val="bg1"/>
                </a:solidFill>
              </a:rPr>
              <a:t>To go forward in todays markets a company must take a positive and proactive approach</a:t>
            </a:r>
            <a:endParaRPr lang="en-AU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612260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11760" y="1124744"/>
            <a:ext cx="3816542" cy="757888"/>
          </a:xfrm>
        </p:spPr>
        <p:txBody>
          <a:bodyPr/>
          <a:lstStyle/>
          <a:p>
            <a:r>
              <a:rPr lang="en-AU" dirty="0" smtClean="0">
                <a:solidFill>
                  <a:schemeClr val="accent1">
                    <a:lumMod val="75000"/>
                  </a:schemeClr>
                </a:solidFill>
              </a:rPr>
              <a:t>The Way </a:t>
            </a:r>
            <a:r>
              <a:rPr lang="en-AU" dirty="0">
                <a:solidFill>
                  <a:schemeClr val="accent1">
                    <a:lumMod val="75000"/>
                  </a:schemeClr>
                </a:solidFill>
              </a:rPr>
              <a:t>T</a:t>
            </a:r>
            <a:r>
              <a:rPr lang="en-AU" dirty="0" smtClean="0">
                <a:solidFill>
                  <a:schemeClr val="accent1">
                    <a:lumMod val="75000"/>
                  </a:schemeClr>
                </a:solidFill>
              </a:rPr>
              <a:t>here</a:t>
            </a:r>
            <a:endParaRPr lang="en-AU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2564904"/>
            <a:ext cx="7848872" cy="2592288"/>
          </a:xfrm>
        </p:spPr>
        <p:txBody>
          <a:bodyPr/>
          <a:lstStyle/>
          <a:p>
            <a:r>
              <a:rPr lang="en-AU" dirty="0" smtClean="0"/>
              <a:t>Energy efficiency and network stability is one step to </a:t>
            </a:r>
            <a:r>
              <a:rPr lang="en-AU" dirty="0" smtClean="0"/>
              <a:t>self sustainability</a:t>
            </a:r>
            <a:endParaRPr lang="en-AU" dirty="0" smtClean="0"/>
          </a:p>
          <a:p>
            <a:r>
              <a:rPr lang="en-AU" dirty="0"/>
              <a:t>T</a:t>
            </a:r>
            <a:r>
              <a:rPr lang="en-AU" dirty="0" smtClean="0"/>
              <a:t>his </a:t>
            </a:r>
            <a:r>
              <a:rPr lang="en-AU" dirty="0" smtClean="0"/>
              <a:t>involves </a:t>
            </a:r>
            <a:r>
              <a:rPr lang="en-AU" dirty="0" smtClean="0"/>
              <a:t>the deployment of new process and equipment</a:t>
            </a:r>
          </a:p>
          <a:p>
            <a:r>
              <a:rPr lang="en-AU" dirty="0" smtClean="0"/>
              <a:t>Producing our own electricity and becoming self sustaining </a:t>
            </a:r>
            <a:r>
              <a:rPr lang="en-AU" dirty="0" smtClean="0"/>
              <a:t>in </a:t>
            </a:r>
            <a:r>
              <a:rPr lang="en-AU" dirty="0" smtClean="0"/>
              <a:t>our power </a:t>
            </a:r>
            <a:r>
              <a:rPr lang="en-AU" dirty="0" smtClean="0"/>
              <a:t>requirements</a:t>
            </a:r>
            <a:endParaRPr lang="en-AU" dirty="0" smtClean="0"/>
          </a:p>
          <a:p>
            <a:endParaRPr lang="en-AU" dirty="0" smtClean="0"/>
          </a:p>
          <a:p>
            <a:endParaRPr lang="en-AU" dirty="0"/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7604423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32" y="836712"/>
            <a:ext cx="2376264" cy="710952"/>
          </a:xfrm>
        </p:spPr>
        <p:txBody>
          <a:bodyPr/>
          <a:lstStyle/>
          <a:p>
            <a:r>
              <a:rPr lang="en-AU" dirty="0" smtClean="0">
                <a:solidFill>
                  <a:srgbClr val="00B050"/>
                </a:solidFill>
              </a:rPr>
              <a:t>The Plan</a:t>
            </a:r>
            <a:endParaRPr lang="en-AU" dirty="0">
              <a:solidFill>
                <a:srgbClr val="00B05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2060848"/>
            <a:ext cx="6777317" cy="3508977"/>
          </a:xfrm>
        </p:spPr>
        <p:txBody>
          <a:bodyPr>
            <a:normAutofit fontScale="92500"/>
          </a:bodyPr>
          <a:lstStyle/>
          <a:p>
            <a:r>
              <a:rPr lang="en-AU" dirty="0" smtClean="0"/>
              <a:t>Centralise the network with a thin client, server based architecture </a:t>
            </a:r>
          </a:p>
          <a:p>
            <a:r>
              <a:rPr lang="en-AU" dirty="0" smtClean="0"/>
              <a:t>New printing processes and the procurement of a better suited business printer</a:t>
            </a:r>
          </a:p>
          <a:p>
            <a:r>
              <a:rPr lang="en-AU" dirty="0" smtClean="0"/>
              <a:t>Server upgrade. </a:t>
            </a:r>
            <a:r>
              <a:rPr lang="en-AU" dirty="0" smtClean="0"/>
              <a:t>This enables </a:t>
            </a:r>
            <a:r>
              <a:rPr lang="en-AU" dirty="0" smtClean="0"/>
              <a:t>a better management option for the network as well as offering security for the users and data</a:t>
            </a:r>
          </a:p>
          <a:p>
            <a:r>
              <a:rPr lang="en-AU" dirty="0" smtClean="0"/>
              <a:t>Power efficient and monitoring devices to be installed to minimise power usage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525155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620688"/>
            <a:ext cx="3672408" cy="613872"/>
          </a:xfrm>
        </p:spPr>
        <p:txBody>
          <a:bodyPr>
            <a:normAutofit/>
          </a:bodyPr>
          <a:lstStyle/>
          <a:p>
            <a:r>
              <a:rPr lang="en-AU" sz="3200" dirty="0" smtClean="0">
                <a:solidFill>
                  <a:schemeClr val="accent1">
                    <a:lumMod val="50000"/>
                  </a:schemeClr>
                </a:solidFill>
              </a:rPr>
              <a:t>The New Network</a:t>
            </a:r>
            <a:endParaRPr lang="en-AU" sz="32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608" y="1484784"/>
            <a:ext cx="6777317" cy="453650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AU" sz="1400" dirty="0" smtClean="0"/>
              <a:t>The Server – Manages the network and has all the required business software 	installed on it. It also securely stores all the users data.</a:t>
            </a:r>
          </a:p>
          <a:p>
            <a:pPr marL="0" indent="0">
              <a:buNone/>
            </a:pPr>
            <a:endParaRPr lang="en-AU" sz="1400" dirty="0"/>
          </a:p>
          <a:p>
            <a:pPr marL="0" indent="0">
              <a:buNone/>
            </a:pPr>
            <a:r>
              <a:rPr lang="en-AU" sz="1400" dirty="0" smtClean="0"/>
              <a:t>The Thin Clients – These are the workstations for each user. They access the 	server which hosts a session for</a:t>
            </a:r>
            <a:r>
              <a:rPr lang="en-AU" sz="1400" dirty="0"/>
              <a:t> </a:t>
            </a:r>
            <a:r>
              <a:rPr lang="en-AU" sz="1400" dirty="0" smtClean="0"/>
              <a:t>the user to use from their terminal. 	Each current workstation over time be replaced with much 	more energy efficient device.</a:t>
            </a:r>
          </a:p>
          <a:p>
            <a:pPr marL="0" indent="0">
              <a:buNone/>
            </a:pPr>
            <a:endParaRPr lang="en-AU" sz="1400" dirty="0"/>
          </a:p>
          <a:p>
            <a:pPr marL="0" indent="0">
              <a:buNone/>
            </a:pPr>
            <a:r>
              <a:rPr lang="en-AU" sz="1400" dirty="0" smtClean="0"/>
              <a:t>Power Management – There will be devices attached to the network that 	will not require a conventional power source. As the new low 	powered Thin </a:t>
            </a:r>
            <a:r>
              <a:rPr lang="en-AU" sz="1400" dirty="0"/>
              <a:t>C</a:t>
            </a:r>
            <a:r>
              <a:rPr lang="en-AU" sz="1400" dirty="0" smtClean="0"/>
              <a:t>lients are deployed </a:t>
            </a:r>
            <a:r>
              <a:rPr lang="en-AU" sz="1400" dirty="0" smtClean="0"/>
              <a:t>their </a:t>
            </a:r>
            <a:r>
              <a:rPr lang="en-AU" sz="1400" dirty="0" smtClean="0"/>
              <a:t>power will be supplied 	from </a:t>
            </a:r>
            <a:r>
              <a:rPr lang="en-AU" sz="1400" dirty="0" smtClean="0"/>
              <a:t>the </a:t>
            </a:r>
            <a:r>
              <a:rPr lang="en-AU" sz="1400" dirty="0" smtClean="0"/>
              <a:t>same </a:t>
            </a:r>
            <a:r>
              <a:rPr lang="en-AU" sz="1400" dirty="0" smtClean="0"/>
              <a:t>cable that connects </a:t>
            </a:r>
            <a:r>
              <a:rPr lang="en-AU" sz="1400" dirty="0" smtClean="0"/>
              <a:t>them</a:t>
            </a:r>
            <a:r>
              <a:rPr lang="en-AU" sz="1400" dirty="0" smtClean="0"/>
              <a:t> </a:t>
            </a:r>
            <a:r>
              <a:rPr lang="en-AU" sz="1400" dirty="0" smtClean="0"/>
              <a:t>to the network.</a:t>
            </a:r>
          </a:p>
          <a:p>
            <a:pPr marL="0" indent="0">
              <a:buNone/>
            </a:pPr>
            <a:endParaRPr lang="en-AU" sz="1400" dirty="0"/>
          </a:p>
          <a:p>
            <a:pPr marL="0" indent="0">
              <a:buNone/>
            </a:pPr>
            <a:r>
              <a:rPr lang="en-AU" sz="1400" dirty="0" smtClean="0"/>
              <a:t>Power Control – A timing device will automatically restrict power going to 	the workstations after hours and restore it before the business 	starts the next morning </a:t>
            </a:r>
            <a:r>
              <a:rPr lang="en-AU" sz="1400" dirty="0" smtClean="0"/>
              <a:t>to minimalize power </a:t>
            </a:r>
            <a:r>
              <a:rPr lang="en-AU" sz="1400" dirty="0" smtClean="0"/>
              <a:t>usage.</a:t>
            </a:r>
          </a:p>
          <a:p>
            <a:pPr marL="0" indent="0">
              <a:buNone/>
            </a:pPr>
            <a:endParaRPr lang="en-AU" sz="1400" dirty="0"/>
          </a:p>
          <a:p>
            <a:pPr marL="0" indent="0">
              <a:buNone/>
            </a:pPr>
            <a:r>
              <a:rPr lang="en-AU" sz="1400" dirty="0" smtClean="0"/>
              <a:t>Printing – A new printer will be introduced to the network allowing access 	from all workstations simultaneously.</a:t>
            </a:r>
            <a:endParaRPr lang="en-AU" sz="1400" dirty="0"/>
          </a:p>
        </p:txBody>
      </p:sp>
    </p:spTree>
    <p:extLst>
      <p:ext uri="{BB962C8B-B14F-4D97-AF65-F5344CB8AC3E}">
        <p14:creationId xmlns:p14="http://schemas.microsoft.com/office/powerpoint/2010/main" val="26302908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36096" y="0"/>
            <a:ext cx="2016224" cy="613872"/>
          </a:xfrm>
        </p:spPr>
        <p:txBody>
          <a:bodyPr>
            <a:normAutofit fontScale="90000"/>
          </a:bodyPr>
          <a:lstStyle/>
          <a:p>
            <a:r>
              <a:rPr lang="en-AU" dirty="0" smtClean="0">
                <a:solidFill>
                  <a:schemeClr val="bg1"/>
                </a:solidFill>
              </a:rPr>
              <a:t>TESTING</a:t>
            </a:r>
            <a:endParaRPr lang="en-AU" dirty="0">
              <a:solidFill>
                <a:schemeClr val="bg1"/>
              </a:solidFill>
            </a:endParaRPr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59632" y="1124744"/>
            <a:ext cx="6610510" cy="406005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3347864" y="4983835"/>
            <a:ext cx="266429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AU" dirty="0" smtClean="0"/>
              <a:t>Results of testing the various options for thin clients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131035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764704"/>
            <a:ext cx="3744534" cy="829896"/>
          </a:xfrm>
        </p:spPr>
        <p:txBody>
          <a:bodyPr/>
          <a:lstStyle/>
          <a:p>
            <a:r>
              <a:rPr lang="en-AU" dirty="0" smtClean="0"/>
              <a:t>The Short-term 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87624" y="2060848"/>
            <a:ext cx="6777317" cy="3508977"/>
          </a:xfrm>
        </p:spPr>
        <p:txBody>
          <a:bodyPr/>
          <a:lstStyle/>
          <a:p>
            <a:r>
              <a:rPr lang="en-AU" dirty="0" smtClean="0"/>
              <a:t>Education program will be developed and deployed</a:t>
            </a:r>
          </a:p>
          <a:p>
            <a:r>
              <a:rPr lang="en-AU" dirty="0" smtClean="0"/>
              <a:t>Solar Panel installation completion will take place</a:t>
            </a:r>
          </a:p>
          <a:p>
            <a:r>
              <a:rPr lang="en-AU" dirty="0" smtClean="0"/>
              <a:t>New Server to be installed and Thin </a:t>
            </a:r>
            <a:r>
              <a:rPr lang="en-AU" dirty="0"/>
              <a:t>C</a:t>
            </a:r>
            <a:r>
              <a:rPr lang="en-AU" dirty="0" smtClean="0"/>
              <a:t>lient network integrated</a:t>
            </a:r>
          </a:p>
          <a:p>
            <a:r>
              <a:rPr lang="en-AU" dirty="0" smtClean="0"/>
              <a:t>New Printer processes to be implemented including an offsite printing option </a:t>
            </a:r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8763007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5616" y="764704"/>
            <a:ext cx="3240360" cy="638944"/>
          </a:xfrm>
        </p:spPr>
        <p:txBody>
          <a:bodyPr>
            <a:normAutofit fontScale="90000"/>
          </a:bodyPr>
          <a:lstStyle/>
          <a:p>
            <a:r>
              <a:rPr lang="en-AU" dirty="0" smtClean="0">
                <a:solidFill>
                  <a:srgbClr val="7030A0"/>
                </a:solidFill>
              </a:rPr>
              <a:t>Energy </a:t>
            </a:r>
            <a:r>
              <a:rPr lang="en-AU" dirty="0" smtClean="0">
                <a:solidFill>
                  <a:srgbClr val="7030A0"/>
                </a:solidFill>
              </a:rPr>
              <a:t>Usage</a:t>
            </a:r>
            <a:endParaRPr lang="en-AU" dirty="0">
              <a:solidFill>
                <a:srgbClr val="7030A0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16039221"/>
              </p:ext>
            </p:extLst>
          </p:nvPr>
        </p:nvGraphicFramePr>
        <p:xfrm>
          <a:off x="1403648" y="1988840"/>
          <a:ext cx="6777037" cy="35083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04400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576" y="692696"/>
            <a:ext cx="360040" cy="5472608"/>
          </a:xfrm>
        </p:spPr>
        <p:txBody>
          <a:bodyPr>
            <a:noAutofit/>
          </a:bodyPr>
          <a:lstStyle/>
          <a:p>
            <a:pPr algn="r"/>
            <a:r>
              <a:rPr lang="en-AU" sz="3600" dirty="0" smtClean="0">
                <a:solidFill>
                  <a:srgbClr val="00B050"/>
                </a:solidFill>
                <a:latin typeface="Berlin Sans FB" pitchFamily="34" charset="0"/>
              </a:rPr>
              <a:t>CONCLUSION</a:t>
            </a:r>
            <a:endParaRPr lang="en-AU" sz="3600" dirty="0">
              <a:solidFill>
                <a:srgbClr val="00B050"/>
              </a:solidFill>
              <a:latin typeface="Berlin Sans FB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79712" y="1556792"/>
            <a:ext cx="5913105" cy="3888432"/>
          </a:xfrm>
        </p:spPr>
        <p:txBody>
          <a:bodyPr>
            <a:normAutofit lnSpcReduction="10000"/>
          </a:bodyPr>
          <a:lstStyle/>
          <a:p>
            <a:endParaRPr lang="en-AU" dirty="0" smtClean="0"/>
          </a:p>
          <a:p>
            <a:r>
              <a:rPr lang="en-AU" dirty="0" smtClean="0"/>
              <a:t>A New and Sustainable network – With the Future in Mind</a:t>
            </a:r>
          </a:p>
          <a:p>
            <a:r>
              <a:rPr lang="en-AU" dirty="0" smtClean="0"/>
              <a:t>Exciting and </a:t>
            </a:r>
            <a:r>
              <a:rPr lang="en-AU" dirty="0"/>
              <a:t>L</a:t>
            </a:r>
            <a:r>
              <a:rPr lang="en-AU" dirty="0" smtClean="0"/>
              <a:t>eading Edge          Eco-Technology Ideas</a:t>
            </a:r>
          </a:p>
          <a:p>
            <a:r>
              <a:rPr lang="en-AU" dirty="0" smtClean="0"/>
              <a:t>The Expansion of Sustainable </a:t>
            </a:r>
            <a:r>
              <a:rPr lang="en-AU" dirty="0" smtClean="0"/>
              <a:t>Resources </a:t>
            </a:r>
            <a:r>
              <a:rPr lang="en-AU" dirty="0" smtClean="0"/>
              <a:t>Using Solar Panels</a:t>
            </a:r>
            <a:endParaRPr lang="en-AU" dirty="0"/>
          </a:p>
          <a:p>
            <a:r>
              <a:rPr lang="en-AU" dirty="0" smtClean="0"/>
              <a:t>The Implantation of </a:t>
            </a:r>
            <a:r>
              <a:rPr lang="en-AU" dirty="0" smtClean="0"/>
              <a:t>this </a:t>
            </a:r>
            <a:r>
              <a:rPr lang="en-AU" dirty="0" smtClean="0"/>
              <a:t>proposal will </a:t>
            </a:r>
            <a:r>
              <a:rPr lang="en-AU" dirty="0" smtClean="0"/>
              <a:t>see immediate results with self-funded expansion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326789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336</TotalTime>
  <Words>291</Words>
  <Application>Microsoft Office PowerPoint</Application>
  <PresentationFormat>On-screen Show (4:3)</PresentationFormat>
  <Paragraphs>50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Austin</vt:lpstr>
      <vt:lpstr>The Future</vt:lpstr>
      <vt:lpstr>This company intends to lead the way in becoming self sustainable</vt:lpstr>
      <vt:lpstr>The Way There</vt:lpstr>
      <vt:lpstr>The Plan</vt:lpstr>
      <vt:lpstr>The New Network</vt:lpstr>
      <vt:lpstr>TESTING</vt:lpstr>
      <vt:lpstr>The Short-term </vt:lpstr>
      <vt:lpstr>Energy Usage</vt:lpstr>
      <vt:lpstr>CONCLUSION</vt:lpstr>
    </vt:vector>
  </TitlesOfParts>
  <Company>Grizli777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Vorex5</dc:creator>
  <cp:lastModifiedBy>Vorex5</cp:lastModifiedBy>
  <cp:revision>24</cp:revision>
  <dcterms:created xsi:type="dcterms:W3CDTF">2012-10-07T03:26:58Z</dcterms:created>
  <dcterms:modified xsi:type="dcterms:W3CDTF">2012-10-07T10:36:48Z</dcterms:modified>
</cp:coreProperties>
</file>

<file path=docProps/thumbnail.jpeg>
</file>